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272" r:id="rId3"/>
    <p:sldId id="282" r:id="rId4"/>
    <p:sldId id="294" r:id="rId5"/>
    <p:sldId id="276" r:id="rId6"/>
    <p:sldId id="270" r:id="rId7"/>
    <p:sldId id="297" r:id="rId8"/>
    <p:sldId id="299" r:id="rId9"/>
    <p:sldId id="301" r:id="rId10"/>
    <p:sldId id="302" r:id="rId11"/>
    <p:sldId id="300" r:id="rId12"/>
    <p:sldId id="307" r:id="rId13"/>
    <p:sldId id="308" r:id="rId14"/>
    <p:sldId id="309" r:id="rId15"/>
    <p:sldId id="310" r:id="rId16"/>
    <p:sldId id="311" r:id="rId17"/>
    <p:sldId id="312" r:id="rId18"/>
    <p:sldId id="306" r:id="rId19"/>
    <p:sldId id="304" r:id="rId20"/>
    <p:sldId id="303" r:id="rId21"/>
    <p:sldId id="26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4_87" initials="4" lastIdx="1" clrIdx="0">
    <p:extLst>
      <p:ext uri="{19B8F6BF-5375-455C-9EA6-DF929625EA0E}">
        <p15:presenceInfo xmlns:p15="http://schemas.microsoft.com/office/powerpoint/2012/main" userId="404_8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F9FCFD"/>
    <a:srgbClr val="718EA0"/>
    <a:srgbClr val="6C899B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2" autoAdjust="0"/>
    <p:restoredTop sz="82571" autoAdjust="0"/>
  </p:normalViewPr>
  <p:slideViewPr>
    <p:cSldViewPr snapToGrid="0" showGuides="1">
      <p:cViewPr varScale="1">
        <p:scale>
          <a:sx n="101" d="100"/>
          <a:sy n="101" d="100"/>
        </p:scale>
        <p:origin x="1188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90F5535-FADE-6A70-E669-01A48F8129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34A174-8448-1A68-24BB-1754B5CAE6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A62D7-F6FB-4B9A-A596-ECB2A0F0D5D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8128E1-3D11-536A-CC7D-9742CBE6E9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2A02BD-3684-D96E-5373-5EDE4B31DB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AC507-B66B-48FD-B437-7394FAE96B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632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AD643-613C-44E7-B6D3-2EB6572B2A8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EDBDC-045D-4F58-B41F-DD8CBEFAC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0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267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 err="1"/>
              <a:t>dlib</a:t>
            </a:r>
            <a:r>
              <a:rPr lang="ko-KR" altLang="en-US" dirty="0"/>
              <a:t>과 </a:t>
            </a:r>
            <a:r>
              <a:rPr lang="en-US" altLang="ko-KR" dirty="0" err="1"/>
              <a:t>scipy</a:t>
            </a:r>
            <a:r>
              <a:rPr lang="ko-KR" altLang="en-US" dirty="0"/>
              <a:t>라이브러리를 통해 사람마다 눈의 종횡비를 구해 눈의 뜨고 감음을 판별하도록 수정하여 개선하였습니다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9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712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81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303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임베디드 환경에 원활한 동작을 위해 코드를 경량화 최적화하였습니다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나머지 </a:t>
            </a:r>
            <a:r>
              <a:rPr lang="en-US" altLang="ko-KR" dirty="0"/>
              <a:t>PPT </a:t>
            </a:r>
            <a:r>
              <a:rPr lang="ko-KR" altLang="en-US" dirty="0"/>
              <a:t>보고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65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941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58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99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48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운전자가 다시 졸음 운전을 하지 않게 개발한 시스템을 제공해 줌으로써 졸음 운전에서 벗어나 보다 안전한 운전을 할 수 있을 것이라 기대합니다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7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92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11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25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83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569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처리를 이용한 졸음감지와 </a:t>
            </a:r>
            <a:r>
              <a:rPr lang="en-US" altLang="ko-KR" dirty="0"/>
              <a:t>ChatGPT </a:t>
            </a:r>
            <a:r>
              <a:rPr lang="ko-KR" altLang="en-US" dirty="0"/>
              <a:t>활용한 운전자와 소통을 통해 운전자가 다시 졸음 운전을 하지 않게 감지와 도움을 주는 시스템 개발을 목표로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875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임베디드에 개발보드는 연결된 카메라를 통해 운전자의 졸음을 감지합니다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운전자가 졸음 운전을 하고 있다 감지하면 스피커를 통해 경고음이 발생합니다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그리고 대화 범위가 너무 광범위 해지지 않게 사전 가이드를 </a:t>
            </a:r>
            <a:r>
              <a:rPr lang="en-US" altLang="ko-KR" dirty="0"/>
              <a:t>TTS</a:t>
            </a:r>
            <a:r>
              <a:rPr lang="ko-KR" altLang="en-US" dirty="0"/>
              <a:t>를 이용해 운전자에게 전달하고 그에 대한 운전자의 응답을 </a:t>
            </a:r>
            <a:r>
              <a:rPr lang="en-US" altLang="ko-KR" dirty="0"/>
              <a:t>STT</a:t>
            </a:r>
            <a:r>
              <a:rPr lang="ko-KR" altLang="en-US" dirty="0"/>
              <a:t>를 통해 </a:t>
            </a:r>
            <a:r>
              <a:rPr lang="en-US" altLang="ko-KR" dirty="0"/>
              <a:t>ChatGPT </a:t>
            </a:r>
            <a:r>
              <a:rPr lang="ko-KR" altLang="en-US" dirty="0"/>
              <a:t>전달해서 </a:t>
            </a:r>
            <a:r>
              <a:rPr lang="en-US" altLang="ko-KR" dirty="0"/>
              <a:t>ChatGPT</a:t>
            </a:r>
            <a:r>
              <a:rPr lang="ko-KR" altLang="en-US" dirty="0"/>
              <a:t>에서 발생한 응답을 다시 </a:t>
            </a:r>
            <a:r>
              <a:rPr lang="en-US" altLang="ko-KR" dirty="0"/>
              <a:t>TTS</a:t>
            </a:r>
            <a:r>
              <a:rPr lang="ko-KR" altLang="en-US" dirty="0"/>
              <a:t>로 전달해서 소통이 이루어지고 운전자의 음성을 </a:t>
            </a:r>
            <a:r>
              <a:rPr lang="en-US" altLang="ko-KR" dirty="0"/>
              <a:t>STT </a:t>
            </a:r>
            <a:r>
              <a:rPr lang="ko-KR" altLang="en-US" dirty="0"/>
              <a:t>했을 때 종료라는 텍스트가 있으면 종료하도록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6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88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12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눈뜨고 눈감을 판단하는 걸 </a:t>
            </a:r>
            <a:r>
              <a:rPr lang="en-US" altLang="ko-KR" dirty="0"/>
              <a:t>torch</a:t>
            </a:r>
            <a:r>
              <a:rPr lang="ko-KR" altLang="en-US" dirty="0"/>
              <a:t>를 이용해 학습을 시켜 판별하였는데 눈  작은 사람은 눈을 떠도 눈을 감고 있다 판별하는 문제가 다수 발생하였다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DBDC-045D-4F58-B41F-DD8CBEFAC9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6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9801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Pretendard Black (제목)"/>
              </a:rPr>
              <a:t>ChatGPT</a:t>
            </a:r>
            <a:r>
              <a:rPr lang="ko-KR" altLang="en-US" sz="6000" spc="-150" dirty="0">
                <a:solidFill>
                  <a:schemeClr val="bg1"/>
                </a:solidFill>
                <a:latin typeface="Pretendard Black (제목)"/>
              </a:rPr>
              <a:t>와 영상처리를 이용한</a:t>
            </a:r>
            <a:br>
              <a:rPr lang="ko-KR" altLang="en-US" sz="6000" spc="-150" dirty="0">
                <a:solidFill>
                  <a:schemeClr val="bg1"/>
                </a:solidFill>
                <a:latin typeface="Pretendard Black (제목)"/>
              </a:rPr>
            </a:br>
            <a:r>
              <a:rPr lang="ko-KR" altLang="en-US" sz="6000" spc="-150" dirty="0">
                <a:solidFill>
                  <a:schemeClr val="bg1"/>
                </a:solidFill>
                <a:latin typeface="Pretendard Black (제목)"/>
              </a:rPr>
              <a:t>졸음 감지 시스템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2">
            <a:extLst>
              <a:ext uri="{FF2B5EF4-FFF2-40B4-BE49-F238E27FC236}">
                <a16:creationId xmlns:a16="http://schemas.microsoft.com/office/drawing/2014/main" id="{9E422658-789F-E723-B42C-CCD5B3846060}"/>
              </a:ext>
            </a:extLst>
          </p:cNvPr>
          <p:cNvSpPr txBox="1">
            <a:spLocks/>
          </p:cNvSpPr>
          <p:nvPr/>
        </p:nvSpPr>
        <p:spPr>
          <a:xfrm>
            <a:off x="2478232" y="3148261"/>
            <a:ext cx="8637072" cy="2679358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dirty="0" err="1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팀명</a:t>
            </a:r>
            <a:r>
              <a:rPr lang="en-US" altLang="ko-KR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Clean Code</a:t>
            </a:r>
            <a:endParaRPr lang="ko-KR" altLang="en-US" sz="2000" dirty="0">
              <a:solidFill>
                <a:srgbClr val="F9FCF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r">
              <a:buNone/>
            </a:pPr>
            <a:r>
              <a:rPr lang="ko-KR" altLang="en-US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현 준</a:t>
            </a:r>
          </a:p>
          <a:p>
            <a:pPr marL="0" indent="0" algn="r">
              <a:buNone/>
            </a:pPr>
            <a:r>
              <a:rPr lang="ko-KR" altLang="en-US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간사</a:t>
            </a:r>
            <a:r>
              <a:rPr lang="en-US" altLang="ko-KR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 현 상</a:t>
            </a:r>
            <a:endParaRPr lang="en-US" altLang="ko-KR" sz="2000" dirty="0">
              <a:solidFill>
                <a:srgbClr val="F9FCF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r">
              <a:buNone/>
            </a:pPr>
            <a:r>
              <a:rPr lang="ko-KR" altLang="en-US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성 훈</a:t>
            </a:r>
            <a:r>
              <a:rPr lang="en-US" altLang="ko-KR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 창 희</a:t>
            </a:r>
            <a:r>
              <a:rPr lang="en-US" altLang="ko-KR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 지 윤</a:t>
            </a:r>
          </a:p>
          <a:p>
            <a:pPr marL="0" indent="0" algn="r">
              <a:buNone/>
            </a:pPr>
            <a:r>
              <a:rPr lang="en-US" altLang="ko-KR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</a:t>
            </a:r>
            <a:r>
              <a:rPr lang="en-US" altLang="ko-KR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solidFill>
                  <a:srgbClr val="F9FCF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현 준</a:t>
            </a: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4AA20BF0-A8A5-92FE-F9B2-B421678048D2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3F9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1/15</a:t>
            </a:r>
            <a:endParaRPr lang="en-US" sz="1600" dirty="0">
              <a:solidFill>
                <a:srgbClr val="F3F9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46E1CD-1E76-FC46-E1DB-B3CA721E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044" y="6433205"/>
            <a:ext cx="2207956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07F29AC-1383-C5E2-18B7-445E40ABC40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E3410D-EBE6-8ACC-C40B-D795BB2C5059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10F91-435A-91D6-01A5-42D9307866D1}"/>
              </a:ext>
            </a:extLst>
          </p:cNvPr>
          <p:cNvSpPr txBox="1"/>
          <p:nvPr/>
        </p:nvSpPr>
        <p:spPr>
          <a:xfrm>
            <a:off x="1163052" y="272716"/>
            <a:ext cx="5517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시스템 구현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– 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졸음 감지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A61E62-4CB7-4D8C-1DEB-A0986E75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10" y="2048256"/>
            <a:ext cx="4178709" cy="3273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1B0094-2626-D475-DE27-900C096C30C8}"/>
              </a:ext>
            </a:extLst>
          </p:cNvPr>
          <p:cNvSpPr txBox="1"/>
          <p:nvPr/>
        </p:nvSpPr>
        <p:spPr>
          <a:xfrm>
            <a:off x="5830824" y="2676619"/>
            <a:ext cx="585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2400" dirty="0"/>
              <a:t>- </a:t>
            </a:r>
            <a:r>
              <a:rPr lang="en-US" altLang="ko-KR" sz="2400" dirty="0" err="1"/>
              <a:t>Dlib</a:t>
            </a:r>
            <a:r>
              <a:rPr lang="en-US" altLang="ko-KR" sz="2400" dirty="0"/>
              <a:t> </a:t>
            </a:r>
            <a:r>
              <a:rPr lang="ko-KR" altLang="en-US" sz="2400" dirty="0"/>
              <a:t>과 </a:t>
            </a:r>
            <a:r>
              <a:rPr lang="en-US" altLang="ko-KR" sz="2400" dirty="0" err="1"/>
              <a:t>Scipy</a:t>
            </a:r>
            <a:r>
              <a:rPr lang="en-US" altLang="ko-KR" sz="2400" dirty="0"/>
              <a:t> </a:t>
            </a:r>
            <a:r>
              <a:rPr lang="ko-KR" altLang="en-US" sz="2400" dirty="0"/>
              <a:t>라이브러리 사용 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04A03-4236-1B8E-3281-BF81E645CC7C}"/>
              </a:ext>
            </a:extLst>
          </p:cNvPr>
          <p:cNvSpPr txBox="1"/>
          <p:nvPr/>
        </p:nvSpPr>
        <p:spPr>
          <a:xfrm>
            <a:off x="5830823" y="3429000"/>
            <a:ext cx="551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Scipy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  <a:r>
              <a:rPr lang="en-US" altLang="ko-KR" dirty="0"/>
              <a:t>: </a:t>
            </a:r>
            <a:r>
              <a:rPr lang="ko-KR" altLang="en-US" dirty="0"/>
              <a:t>계산을 중심으로 하는 라이브러리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운전자의 눈의 종횡비를 계산하여 판별 </a:t>
            </a:r>
            <a:endParaRPr lang="en-US" altLang="ko-KR" dirty="0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39AE1162-830F-BDED-F813-314F02E7BBEA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985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AE2D6F1-FFD7-9A7D-3E24-71ED0F88AF87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814A3A-F37C-EB8E-0176-FA1F72FCC6B8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8B177-2DF3-CEAB-3998-8E2A8D7FD99C}"/>
              </a:ext>
            </a:extLst>
          </p:cNvPr>
          <p:cNvSpPr txBox="1"/>
          <p:nvPr/>
        </p:nvSpPr>
        <p:spPr>
          <a:xfrm>
            <a:off x="1163052" y="272716"/>
            <a:ext cx="5517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시스템 구현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– 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졸음 감지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CF38F1-B392-EEBF-D6A2-C9C0005C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1" y="2128611"/>
            <a:ext cx="4774771" cy="1063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DE45A-C6CD-DB7C-0C2F-0D9F84454938}"/>
              </a:ext>
            </a:extLst>
          </p:cNvPr>
          <p:cNvSpPr txBox="1"/>
          <p:nvPr/>
        </p:nvSpPr>
        <p:spPr>
          <a:xfrm>
            <a:off x="634511" y="4053535"/>
            <a:ext cx="6356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NHTSA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제안한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PERCLOS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공식을 사용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[2]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운전자의 눈 감은 시간을 누적시켜 졸음 상태 유무 판단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430CBC-46AF-3BC7-683D-F0D502B1B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065" y="2049596"/>
            <a:ext cx="6127737" cy="1379404"/>
          </a:xfrm>
          <a:prstGeom prst="rect">
            <a:avLst/>
          </a:prstGeom>
        </p:spPr>
      </p:pic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B6C697A3-F676-AF3A-34AD-D95F4930ABEA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94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03F5490-FEBB-A55B-00A1-EFBC459FC96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8F013B-9F92-3B00-AD85-31341D6E659B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AD5A0-275E-FE5E-2EDC-D282C4D91784}"/>
              </a:ext>
            </a:extLst>
          </p:cNvPr>
          <p:cNvSpPr txBox="1"/>
          <p:nvPr/>
        </p:nvSpPr>
        <p:spPr>
          <a:xfrm>
            <a:off x="1163052" y="272716"/>
            <a:ext cx="5062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시스템 구현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– ChatGPT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DD88F-E1EB-A655-6ACF-AE07FD592026}"/>
              </a:ext>
            </a:extLst>
          </p:cNvPr>
          <p:cNvSpPr txBox="1"/>
          <p:nvPr/>
        </p:nvSpPr>
        <p:spPr>
          <a:xfrm>
            <a:off x="6599162" y="2115200"/>
            <a:ext cx="53333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ChatGPT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이유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사용자와 마치 대화를 하듯이 사용 가능하다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맥락적 이해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대화의 맥락을 이해할 수 있어 보다 관련성   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있고 의미 있는 응답이 가능하다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ChatGPT API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발급 받아 이용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 descr="https://cdn.discordapp.com/attachments/1110901051680374839/1168875977485602876/63ac9b5cb42eb937f3891b17_ChatGPT20training20process2C20advantages2C20and20limitations-cover.png?ex=65535b95&amp;is=6540e695&amp;hm=7f863f2623274a0b4e1a03258be4add45e15293f01558048f9f06443c4163d1b&amp;">
            <a:extLst>
              <a:ext uri="{FF2B5EF4-FFF2-40B4-BE49-F238E27FC236}">
                <a16:creationId xmlns:a16="http://schemas.microsoft.com/office/drawing/2014/main" id="{080EC568-F347-46EB-2194-4C7F15CB6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3" y="1749316"/>
            <a:ext cx="5885494" cy="377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D406C541-8AD2-3382-188C-7F527AEFE87F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39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150858D-F2D2-229A-736D-7A3A5A003EB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70C3DF-B37A-A62A-11B4-8A94BF2ADAE2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69CC5-FBE2-4CBF-84C1-B9A83F2CA847}"/>
              </a:ext>
            </a:extLst>
          </p:cNvPr>
          <p:cNvSpPr txBox="1"/>
          <p:nvPr/>
        </p:nvSpPr>
        <p:spPr>
          <a:xfrm>
            <a:off x="1163052" y="272716"/>
            <a:ext cx="5124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시스템 구현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–  TTS , STT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pic>
        <p:nvPicPr>
          <p:cNvPr id="5" name="Picture 2" descr="https://cdn.discordapp.com/attachments/1110901051680374839/1168872622004654131/image.png?ex=65535875&amp;is=6540e375&amp;hm=6aee17f3fef7f77df3f5e847d7f32eda4382bdfc344a0631c34cd619af6bc96c&amp;">
            <a:extLst>
              <a:ext uri="{FF2B5EF4-FFF2-40B4-BE49-F238E27FC236}">
                <a16:creationId xmlns:a16="http://schemas.microsoft.com/office/drawing/2014/main" id="{5B004362-D9CB-6A34-BC2E-DE93E80C0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56" y="2787751"/>
            <a:ext cx="10012288" cy="31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0C2B45-9817-DB5C-A442-5BB8F9F9BEAE}"/>
              </a:ext>
            </a:extLst>
          </p:cNvPr>
          <p:cNvSpPr txBox="1"/>
          <p:nvPr/>
        </p:nvSpPr>
        <p:spPr>
          <a:xfrm>
            <a:off x="1411357" y="1437597"/>
            <a:ext cx="5303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n-ea"/>
              </a:rPr>
              <a:t>TTS(Text To Speech)</a:t>
            </a:r>
          </a:p>
          <a:p>
            <a:r>
              <a:rPr lang="en-US" altLang="ko-KR" sz="3200" dirty="0">
                <a:latin typeface="+mn-ea"/>
              </a:rPr>
              <a:t>STT(Speech To Text)</a:t>
            </a:r>
            <a:endParaRPr lang="ko-KR" altLang="en-US" sz="3200" dirty="0">
              <a:latin typeface="+mn-ea"/>
            </a:endParaRPr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1A35298C-1C50-52D4-791D-875A7BC88891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5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ADDF174-C1AB-3D3B-9BD2-2F7EB4C8E37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B838126-8520-73A1-3B50-C79A4872C3EC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6CE5E-6486-89CA-BCB7-06C3174FF1D6}"/>
              </a:ext>
            </a:extLst>
          </p:cNvPr>
          <p:cNvSpPr txBox="1"/>
          <p:nvPr/>
        </p:nvSpPr>
        <p:spPr>
          <a:xfrm>
            <a:off x="1163052" y="272716"/>
            <a:ext cx="780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시스템 구현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–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코드 최적화 경량화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  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A57CE-980F-175F-D897-AFBE8A6107E7}"/>
              </a:ext>
            </a:extLst>
          </p:cNvPr>
          <p:cNvSpPr txBox="1"/>
          <p:nvPr/>
        </p:nvSpPr>
        <p:spPr>
          <a:xfrm>
            <a:off x="482163" y="1943996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최적화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6DB6D-4145-CA63-2D7B-7FD79E969626}"/>
              </a:ext>
            </a:extLst>
          </p:cNvPr>
          <p:cNvSpPr txBox="1"/>
          <p:nvPr/>
        </p:nvSpPr>
        <p:spPr>
          <a:xfrm>
            <a:off x="6299602" y="1943996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경량화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49C513-245D-8D57-6828-DBE95FDFB0EF}"/>
              </a:ext>
            </a:extLst>
          </p:cNvPr>
          <p:cNvSpPr txBox="1"/>
          <p:nvPr/>
        </p:nvSpPr>
        <p:spPr>
          <a:xfrm>
            <a:off x="200185" y="2713437"/>
            <a:ext cx="569221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Thread</a:t>
            </a:r>
          </a:p>
          <a:p>
            <a:r>
              <a:rPr lang="en-US" altLang="ko-KR" sz="3600" dirty="0"/>
              <a:t>   </a:t>
            </a:r>
            <a:r>
              <a:rPr lang="ko-KR" altLang="en-US" sz="3600" dirty="0"/>
              <a:t>졸음 감지</a:t>
            </a:r>
            <a:r>
              <a:rPr lang="en-US" altLang="ko-KR" sz="3600" dirty="0"/>
              <a:t>/ChatGPT </a:t>
            </a:r>
            <a:r>
              <a:rPr lang="ko-KR" altLang="en-US" sz="3600" dirty="0"/>
              <a:t>소통을        </a:t>
            </a:r>
            <a:endParaRPr lang="en-US" altLang="ko-KR" sz="3600" dirty="0"/>
          </a:p>
          <a:p>
            <a:r>
              <a:rPr lang="en-US" altLang="ko-KR" sz="3600" dirty="0"/>
              <a:t>  </a:t>
            </a:r>
            <a:r>
              <a:rPr lang="ko-KR" altLang="en-US" sz="3600" dirty="0"/>
              <a:t>병렬 처리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D5742-D37B-6BAC-14DA-966612E9A7AF}"/>
              </a:ext>
            </a:extLst>
          </p:cNvPr>
          <p:cNvSpPr txBox="1"/>
          <p:nvPr/>
        </p:nvSpPr>
        <p:spPr>
          <a:xfrm>
            <a:off x="6174378" y="2783065"/>
            <a:ext cx="4992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- </a:t>
            </a:r>
            <a:r>
              <a:rPr lang="ko-KR" altLang="en-US" sz="3600" dirty="0"/>
              <a:t>흑백화면 처리</a:t>
            </a:r>
            <a:endParaRPr lang="en-US" altLang="ko-KR" sz="3600" dirty="0"/>
          </a:p>
          <a:p>
            <a:r>
              <a:rPr lang="en-US" altLang="ko-KR" sz="3600" dirty="0"/>
              <a:t>- </a:t>
            </a:r>
            <a:r>
              <a:rPr lang="ko-KR" altLang="en-US" sz="3600" dirty="0"/>
              <a:t>해상도 줄이기</a:t>
            </a:r>
            <a:endParaRPr lang="en-US" altLang="ko-KR" sz="3600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F8D620-B441-FB3A-1362-4AFE11B22C36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39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0FEB6E-90F9-112D-9C1C-A7E31DC0714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7A19E06-6F8F-B6A8-7661-76B653C5784B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4F35B-EDCF-E644-01A7-92AB43CE0464}"/>
              </a:ext>
            </a:extLst>
          </p:cNvPr>
          <p:cNvSpPr txBox="1"/>
          <p:nvPr/>
        </p:nvSpPr>
        <p:spPr>
          <a:xfrm>
            <a:off x="1163052" y="272716"/>
            <a:ext cx="780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시스템 구현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–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코드 최적화 경량화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  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C89E-2E59-F47B-FEBC-E5C408D81508}"/>
              </a:ext>
            </a:extLst>
          </p:cNvPr>
          <p:cNvSpPr txBox="1"/>
          <p:nvPr/>
        </p:nvSpPr>
        <p:spPr>
          <a:xfrm>
            <a:off x="504088" y="1161370"/>
            <a:ext cx="821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accent1"/>
                </a:solidFill>
              </a:rPr>
              <a:t>P C</a:t>
            </a:r>
          </a:p>
          <a:p>
            <a:endParaRPr lang="ko-KR" altLang="en-US" sz="3600" b="1" spc="-300" dirty="0">
              <a:solidFill>
                <a:schemeClr val="accent1"/>
              </a:solidFill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9A0BB0ED-2D79-2BE0-B7D6-6127FBEFCADD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982282-AC41-1DB7-5F95-9C898A58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617" y="2098427"/>
            <a:ext cx="3566769" cy="29907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110CD5-E9B8-7AA0-30B6-60CB07A11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94" y="2152831"/>
            <a:ext cx="3638931" cy="288196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EC778C1-20D1-B369-38AB-E23184E67344}"/>
              </a:ext>
            </a:extLst>
          </p:cNvPr>
          <p:cNvSpPr/>
          <p:nvPr/>
        </p:nvSpPr>
        <p:spPr>
          <a:xfrm>
            <a:off x="5590612" y="3145784"/>
            <a:ext cx="758952" cy="6766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5F4C8-3A94-4B0D-B8B9-EA54BB626AD7}"/>
              </a:ext>
            </a:extLst>
          </p:cNvPr>
          <p:cNvSpPr txBox="1"/>
          <p:nvPr/>
        </p:nvSpPr>
        <p:spPr>
          <a:xfrm>
            <a:off x="819948" y="5202883"/>
            <a:ext cx="4456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성능향상 전</a:t>
            </a:r>
            <a:r>
              <a:rPr lang="en-US" altLang="ko-KR" sz="4000" dirty="0"/>
              <a:t>: 15~17</a:t>
            </a:r>
            <a:endParaRPr lang="ko-KR" alt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2BA64-207D-62F3-9D4C-A2E3792CA370}"/>
              </a:ext>
            </a:extLst>
          </p:cNvPr>
          <p:cNvSpPr txBox="1"/>
          <p:nvPr/>
        </p:nvSpPr>
        <p:spPr>
          <a:xfrm>
            <a:off x="6788486" y="5202883"/>
            <a:ext cx="4583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성능향상 후 </a:t>
            </a:r>
            <a:r>
              <a:rPr lang="en-US" altLang="ko-KR" sz="4000" dirty="0"/>
              <a:t>: 65~70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4724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ED0305-8C2B-76C0-A740-35926E8F1D0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93B5B4-5DC6-8243-B355-E3734D7E5DBB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C906C-3AAE-E957-705F-123D32FFA983}"/>
              </a:ext>
            </a:extLst>
          </p:cNvPr>
          <p:cNvSpPr txBox="1"/>
          <p:nvPr/>
        </p:nvSpPr>
        <p:spPr>
          <a:xfrm>
            <a:off x="1163052" y="272716"/>
            <a:ext cx="780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시스템 구현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–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코드 최적화 경량화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  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035A9-D7FE-0797-02A2-4C982D70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15" y="2313120"/>
            <a:ext cx="4701374" cy="2615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01D0F1-885A-F642-99D4-E36B518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15" y="2038533"/>
            <a:ext cx="4695278" cy="361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348866-FC6F-B049-CD27-F07D8344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28" y="2039928"/>
            <a:ext cx="4449394" cy="288836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0AA13FD-8F9E-AB13-F2B3-DBB8FB772A07}"/>
              </a:ext>
            </a:extLst>
          </p:cNvPr>
          <p:cNvSpPr/>
          <p:nvPr/>
        </p:nvSpPr>
        <p:spPr>
          <a:xfrm>
            <a:off x="5590612" y="3145784"/>
            <a:ext cx="758952" cy="6766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15019-3855-E5A0-79EF-7AF6496B392F}"/>
              </a:ext>
            </a:extLst>
          </p:cNvPr>
          <p:cNvSpPr txBox="1"/>
          <p:nvPr/>
        </p:nvSpPr>
        <p:spPr>
          <a:xfrm>
            <a:off x="819948" y="5202883"/>
            <a:ext cx="4165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성능향상 전</a:t>
            </a:r>
            <a:r>
              <a:rPr lang="en-US" altLang="ko-KR" sz="4000" dirty="0"/>
              <a:t>: 4~5</a:t>
            </a:r>
            <a:endParaRPr lang="ko-KR" altLang="en-US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E4CA12-62E5-25F4-D89A-C1BB6EBE9891}"/>
              </a:ext>
            </a:extLst>
          </p:cNvPr>
          <p:cNvSpPr txBox="1"/>
          <p:nvPr/>
        </p:nvSpPr>
        <p:spPr>
          <a:xfrm>
            <a:off x="6788486" y="5202883"/>
            <a:ext cx="4583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성능향상 후 </a:t>
            </a:r>
            <a:r>
              <a:rPr lang="en-US" altLang="ko-KR" sz="4000" dirty="0"/>
              <a:t>: 17~18</a:t>
            </a:r>
            <a:endParaRPr lang="ko-KR" alt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73E34-A37D-9FF0-BDD7-5B23AF597B04}"/>
              </a:ext>
            </a:extLst>
          </p:cNvPr>
          <p:cNvSpPr txBox="1"/>
          <p:nvPr/>
        </p:nvSpPr>
        <p:spPr>
          <a:xfrm>
            <a:off x="504089" y="1161370"/>
            <a:ext cx="2291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accent1"/>
                </a:solidFill>
              </a:rPr>
              <a:t>Jetson NANO</a:t>
            </a:r>
          </a:p>
          <a:p>
            <a:endParaRPr lang="en-US" altLang="ko-KR" sz="3600" b="1" spc="-300" dirty="0">
              <a:solidFill>
                <a:schemeClr val="accent1"/>
              </a:solidFill>
            </a:endParaRPr>
          </a:p>
          <a:p>
            <a:endParaRPr lang="ko-KR" altLang="en-US" sz="3600" b="1" spc="-300" dirty="0">
              <a:solidFill>
                <a:schemeClr val="accent1"/>
              </a:solidFill>
            </a:endParaRP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2D7EF018-84D2-4795-1D5E-0B1BD9B82FB6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450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795E6F5-EC0F-7995-7E9C-F7CDB2EFE1D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D362D2-2575-C1E3-A91F-F5651CACBEDB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63226-C906-F818-1291-CAAAFB31F072}"/>
              </a:ext>
            </a:extLst>
          </p:cNvPr>
          <p:cNvSpPr txBox="1"/>
          <p:nvPr/>
        </p:nvSpPr>
        <p:spPr>
          <a:xfrm>
            <a:off x="1163052" y="272716"/>
            <a:ext cx="780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시스템 구현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–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코드 최적화 경량화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  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7ECE7-D390-EBF5-60E6-D02100A265CC}"/>
              </a:ext>
            </a:extLst>
          </p:cNvPr>
          <p:cNvSpPr txBox="1"/>
          <p:nvPr/>
        </p:nvSpPr>
        <p:spPr>
          <a:xfrm>
            <a:off x="504089" y="1161370"/>
            <a:ext cx="26809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accent1"/>
                </a:solidFill>
              </a:rPr>
              <a:t>Raspberry Pi 4 B</a:t>
            </a:r>
          </a:p>
          <a:p>
            <a:endParaRPr lang="en-US" altLang="ko-KR" sz="3600" b="1" spc="-300" dirty="0">
              <a:solidFill>
                <a:schemeClr val="accent1"/>
              </a:solidFill>
            </a:endParaRPr>
          </a:p>
          <a:p>
            <a:endParaRPr lang="ko-KR" altLang="en-US" sz="3600" b="1" spc="-300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65E393-010D-0634-A41C-1951BEF6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6" y="2574027"/>
            <a:ext cx="4072342" cy="24434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F639B2-4546-4A64-5FB6-B2B6D8B3B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786" y="2397472"/>
            <a:ext cx="3909126" cy="25494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E2AF1E-021B-8089-274B-110CA328A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48" y="2397472"/>
            <a:ext cx="4094170" cy="35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32C0A9-C075-238E-E6CC-1A66B34F0572}"/>
              </a:ext>
            </a:extLst>
          </p:cNvPr>
          <p:cNvSpPr txBox="1"/>
          <p:nvPr/>
        </p:nvSpPr>
        <p:spPr>
          <a:xfrm>
            <a:off x="819948" y="5202883"/>
            <a:ext cx="4165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성능향상 전</a:t>
            </a:r>
            <a:r>
              <a:rPr lang="en-US" altLang="ko-KR" sz="4000" dirty="0"/>
              <a:t>: 7~8</a:t>
            </a:r>
            <a:endParaRPr lang="ko-KR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7C9C9F-CD6D-792A-3BEC-A05D996A1656}"/>
              </a:ext>
            </a:extLst>
          </p:cNvPr>
          <p:cNvSpPr txBox="1"/>
          <p:nvPr/>
        </p:nvSpPr>
        <p:spPr>
          <a:xfrm>
            <a:off x="6688670" y="5202883"/>
            <a:ext cx="4375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성능향상 후</a:t>
            </a:r>
            <a:r>
              <a:rPr lang="en-US" altLang="ko-KR" sz="4000" dirty="0"/>
              <a:t>: 25~26</a:t>
            </a:r>
            <a:endParaRPr lang="ko-KR" altLang="en-US" sz="4000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EFA3E593-E02E-E952-4134-97A117092828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2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2C743B-B15A-4A8D-5515-DBB44EAB75A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902967-3205-ED59-B919-BD3C6CB29B1D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5745D-9D4B-2877-BAAE-7E1E89233C4F}"/>
              </a:ext>
            </a:extLst>
          </p:cNvPr>
          <p:cNvSpPr txBox="1"/>
          <p:nvPr/>
        </p:nvSpPr>
        <p:spPr>
          <a:xfrm>
            <a:off x="1163052" y="272716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구현 영상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B4B59650-2AD8-C719-4463-712C8FAAE044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241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3C1D04-5C0D-1DE2-2CF0-E2413124F756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6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1579B-E373-F814-862C-AC7DF58555B3}"/>
              </a:ext>
            </a:extLst>
          </p:cNvPr>
          <p:cNvSpPr txBox="1"/>
          <p:nvPr/>
        </p:nvSpPr>
        <p:spPr>
          <a:xfrm>
            <a:off x="1130270" y="272716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기대 효과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B939E1-B4EA-9D9B-0D2A-57A54F0F0A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졸면 안돼~ 졸면 안돼! 대형 사고로 이어질 수 있는 무서운 졸음운전">
            <a:extLst>
              <a:ext uri="{FF2B5EF4-FFF2-40B4-BE49-F238E27FC236}">
                <a16:creationId xmlns:a16="http://schemas.microsoft.com/office/drawing/2014/main" id="{88BC7837-A266-70D9-F6A4-A57CBD0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70" y="2290671"/>
            <a:ext cx="3978866" cy="254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운전자 안전 일러스트 ai 다운로드 download driver safety vector - Urbanbrush">
            <a:extLst>
              <a:ext uri="{FF2B5EF4-FFF2-40B4-BE49-F238E27FC236}">
                <a16:creationId xmlns:a16="http://schemas.microsoft.com/office/drawing/2014/main" id="{79BB8C2E-D948-DB4D-0D3F-47ABA6F23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28" y="1700330"/>
            <a:ext cx="3730117" cy="372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2">
            <a:extLst>
              <a:ext uri="{FF2B5EF4-FFF2-40B4-BE49-F238E27FC236}">
                <a16:creationId xmlns:a16="http://schemas.microsoft.com/office/drawing/2014/main" id="{6C064AA4-0BFD-F7CD-8750-0F466EE19727}"/>
              </a:ext>
            </a:extLst>
          </p:cNvPr>
          <p:cNvSpPr/>
          <p:nvPr/>
        </p:nvSpPr>
        <p:spPr>
          <a:xfrm>
            <a:off x="5480210" y="3152440"/>
            <a:ext cx="1152144" cy="822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A22CFA6D-461E-4101-C5CC-784BD22FA761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42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576440" y="1626651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305200" y="1565096"/>
            <a:ext cx="15103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선정 배경</a:t>
            </a:r>
          </a:p>
          <a:p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576440" y="234876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305200" y="2287214"/>
            <a:ext cx="21515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시스템 구성도</a:t>
            </a:r>
          </a:p>
          <a:p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576440" y="3095362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305200" y="3033807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568433" y="3815200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1297193" y="3753645"/>
            <a:ext cx="18309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시스템 구현</a:t>
            </a:r>
          </a:p>
          <a:p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784D60-6055-272B-86AD-4F37C50FBE25}"/>
              </a:ext>
            </a:extLst>
          </p:cNvPr>
          <p:cNvSpPr txBox="1"/>
          <p:nvPr/>
        </p:nvSpPr>
        <p:spPr>
          <a:xfrm>
            <a:off x="568433" y="455796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A6937-8CD3-A3A7-B1B4-665F11F187F0}"/>
              </a:ext>
            </a:extLst>
          </p:cNvPr>
          <p:cNvSpPr txBox="1"/>
          <p:nvPr/>
        </p:nvSpPr>
        <p:spPr>
          <a:xfrm>
            <a:off x="1297193" y="4496407"/>
            <a:ext cx="1553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구현 영상</a:t>
            </a:r>
          </a:p>
          <a:p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2B5E9-1B36-C6F2-817F-126D097A9FB6}"/>
              </a:ext>
            </a:extLst>
          </p:cNvPr>
          <p:cNvSpPr txBox="1"/>
          <p:nvPr/>
        </p:nvSpPr>
        <p:spPr>
          <a:xfrm>
            <a:off x="568433" y="532060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BF256-45C9-9389-4B63-3C667F6EF0AB}"/>
              </a:ext>
            </a:extLst>
          </p:cNvPr>
          <p:cNvSpPr txBox="1"/>
          <p:nvPr/>
        </p:nvSpPr>
        <p:spPr>
          <a:xfrm>
            <a:off x="1297193" y="5259052"/>
            <a:ext cx="14670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기대효과</a:t>
            </a:r>
          </a:p>
          <a:p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0" name="슬라이드 번호 개체 틀 4">
            <a:extLst>
              <a:ext uri="{FF2B5EF4-FFF2-40B4-BE49-F238E27FC236}">
                <a16:creationId xmlns:a16="http://schemas.microsoft.com/office/drawing/2014/main" id="{176E4966-90CF-348B-A810-C82836FFEB0B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4DBFA79-05E9-0D0E-4013-9D650AAFAF6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6FD2AB-394A-FCF9-AC99-FA8FF82C1F27}"/>
              </a:ext>
            </a:extLst>
          </p:cNvPr>
          <p:cNvSpPr txBox="1"/>
          <p:nvPr/>
        </p:nvSpPr>
        <p:spPr>
          <a:xfrm>
            <a:off x="1130270" y="272716"/>
            <a:ext cx="2178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Reference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501869-872E-2038-3D7D-18504C9D4D55}"/>
              </a:ext>
            </a:extLst>
          </p:cNvPr>
          <p:cNvSpPr txBox="1">
            <a:spLocks/>
          </p:cNvSpPr>
          <p:nvPr/>
        </p:nvSpPr>
        <p:spPr>
          <a:xfrm>
            <a:off x="248194" y="1541417"/>
            <a:ext cx="11717383" cy="44805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[1] G. A . Castellucci et al., “A speech planning network for interactive language use”, Nature, Vol. 602, pp. 117-122, 2022. 01.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[2] </a:t>
            </a:r>
            <a:r>
              <a:rPr lang="ko-KR" altLang="en-US"/>
              <a:t>이종엽</a:t>
            </a:r>
            <a:r>
              <a:rPr lang="en-US" altLang="ko-KR"/>
              <a:t>, </a:t>
            </a:r>
            <a:r>
              <a:rPr lang="ko-KR" altLang="en-US"/>
              <a:t>정재훈</a:t>
            </a:r>
            <a:r>
              <a:rPr lang="en-US" altLang="ko-KR"/>
              <a:t>, </a:t>
            </a:r>
            <a:r>
              <a:rPr lang="ko-KR" altLang="en-US"/>
              <a:t>김대영</a:t>
            </a:r>
            <a:r>
              <a:rPr lang="en-US" altLang="ko-KR"/>
              <a:t>, </a:t>
            </a:r>
            <a:r>
              <a:rPr lang="ko-KR" altLang="en-US"/>
              <a:t>권지혜</a:t>
            </a:r>
            <a:r>
              <a:rPr lang="en-US" altLang="ko-KR"/>
              <a:t>, </a:t>
            </a:r>
            <a:r>
              <a:rPr lang="ko-KR" altLang="en-US"/>
              <a:t>윤태진</a:t>
            </a:r>
            <a:r>
              <a:rPr lang="en-US" altLang="ko-KR"/>
              <a:t>, “</a:t>
            </a:r>
            <a:r>
              <a:rPr lang="ko-KR" altLang="en-US"/>
              <a:t>눈 깜박임과 심박수를 이용한 졸음 경고 시스템</a:t>
            </a:r>
            <a:r>
              <a:rPr lang="en-US" altLang="ko-KR"/>
              <a:t>”, </a:t>
            </a:r>
            <a:r>
              <a:rPr lang="ko-KR" altLang="en-US"/>
              <a:t>한국컴 </a:t>
            </a:r>
            <a:r>
              <a:rPr lang="en-US" altLang="ko-KR"/>
              <a:t> </a:t>
            </a:r>
            <a:r>
              <a:rPr lang="ko-KR" altLang="en-US"/>
              <a:t>퓨터정보학회</a:t>
            </a:r>
            <a:r>
              <a:rPr lang="en-US" altLang="ko-KR"/>
              <a:t>, pp. 519-520, 2021. 07.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02984C-1091-99B2-C609-FD842C2E94D4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21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1994ED-8EC7-49A9-B482-09C30A10AF39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4B8AE79-A306-A46A-EEF1-06F4CEFAEB92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28043A-7A79-FB84-1C86-29638CD53839}"/>
                </a:ext>
              </a:extLst>
            </p:cNvPr>
            <p:cNvSpPr txBox="1"/>
            <p:nvPr/>
          </p:nvSpPr>
          <p:spPr>
            <a:xfrm flipH="1">
              <a:off x="3106918" y="2487621"/>
              <a:ext cx="1888958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solidFill>
                    <a:schemeClr val="accent1"/>
                  </a:solidFill>
                  <a:latin typeface="+mj-ea"/>
                  <a:ea typeface="+mj-ea"/>
                </a:rPr>
                <a:t>Q</a:t>
              </a:r>
              <a:endParaRPr lang="ko-KR" altLang="en-US" sz="9600" b="1" dirty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 algn="ctr"/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B2677D9-71C1-69FA-ADC8-B37A695E10F8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B7E96AE-48A6-A34C-EFD2-3F9F934109DD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FB7C2-513D-B21C-D18B-7D71D576832A}"/>
                </a:ext>
              </a:extLst>
            </p:cNvPr>
            <p:cNvSpPr txBox="1"/>
            <p:nvPr/>
          </p:nvSpPr>
          <p:spPr>
            <a:xfrm flipH="1">
              <a:off x="7196120" y="2558282"/>
              <a:ext cx="1888958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solidFill>
                    <a:schemeClr val="accent1"/>
                  </a:solidFill>
                  <a:latin typeface="+mj-ea"/>
                  <a:ea typeface="+mj-ea"/>
                </a:rPr>
                <a:t>A</a:t>
              </a:r>
              <a:endParaRPr lang="ko-KR" altLang="en-US" sz="9600" b="1" dirty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 algn="ctr"/>
              <a:endParaRPr lang="ko-KR" altLang="en-US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A5014A-FBB2-0746-0950-FA6FBEC6A559}"/>
              </a:ext>
            </a:extLst>
          </p:cNvPr>
          <p:cNvSpPr txBox="1"/>
          <p:nvPr/>
        </p:nvSpPr>
        <p:spPr>
          <a:xfrm flipH="1">
            <a:off x="5139745" y="2505669"/>
            <a:ext cx="188895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+mj-ea"/>
                <a:ea typeface="+mj-ea"/>
              </a:rPr>
              <a:t>&amp;</a:t>
            </a:r>
            <a:endParaRPr lang="ko-KR" altLang="en-US" sz="96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선정 배경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770219" y="1347405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13424-B6C4-02D4-9570-7B23E849E020}"/>
              </a:ext>
            </a:extLst>
          </p:cNvPr>
          <p:cNvSpPr txBox="1"/>
          <p:nvPr/>
        </p:nvSpPr>
        <p:spPr>
          <a:xfrm>
            <a:off x="6865158" y="2393408"/>
            <a:ext cx="358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교통사고의 많은 부분을 차지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24853-CC22-244B-EB39-D79D23FF3076}"/>
              </a:ext>
            </a:extLst>
          </p:cNvPr>
          <p:cNvSpPr txBox="1"/>
          <p:nvPr/>
        </p:nvSpPr>
        <p:spPr>
          <a:xfrm>
            <a:off x="6865158" y="4208919"/>
            <a:ext cx="48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사망사고로 이어질 가능성이 높아 졸음 운전 감지 시스템의 필요성이 높아지고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ABAB0-9C0F-597D-E967-2EF853431100}"/>
              </a:ext>
            </a:extLst>
          </p:cNvPr>
          <p:cNvSpPr txBox="1"/>
          <p:nvPr/>
        </p:nvSpPr>
        <p:spPr>
          <a:xfrm>
            <a:off x="6865158" y="3024164"/>
            <a:ext cx="4823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혈중 알코올 농도 </a:t>
            </a:r>
            <a:r>
              <a:rPr lang="en-US" altLang="ko-KR" dirty="0"/>
              <a:t>0.17%</a:t>
            </a:r>
            <a:r>
              <a:rPr lang="ko-KR" altLang="en-US" dirty="0"/>
              <a:t>의 만취상태로 운전하는 것과 같고 이는 면허취소기준인 </a:t>
            </a:r>
            <a:r>
              <a:rPr lang="en-US" altLang="ko-KR" dirty="0"/>
              <a:t>0.08%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배에 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1C6D40-D035-0548-B95E-72AB26F9C43C}"/>
              </a:ext>
            </a:extLst>
          </p:cNvPr>
          <p:cNvSpPr/>
          <p:nvPr/>
        </p:nvSpPr>
        <p:spPr>
          <a:xfrm>
            <a:off x="425004" y="1447703"/>
            <a:ext cx="5898523" cy="4348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67A8FD-7A9E-82CB-863A-394B8F4E06ED}"/>
              </a:ext>
            </a:extLst>
          </p:cNvPr>
          <p:cNvSpPr/>
          <p:nvPr/>
        </p:nvSpPr>
        <p:spPr>
          <a:xfrm>
            <a:off x="680404" y="1693297"/>
            <a:ext cx="5308273" cy="3314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B090A-FEA3-1A0A-C2F8-4EF25691C25E}"/>
              </a:ext>
            </a:extLst>
          </p:cNvPr>
          <p:cNvSpPr txBox="1"/>
          <p:nvPr/>
        </p:nvSpPr>
        <p:spPr>
          <a:xfrm>
            <a:off x="2066148" y="327075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pic>
        <p:nvPicPr>
          <p:cNvPr id="21" name="Picture 2" descr="전체보기 목록 | 자동차 | 키즈현대">
            <a:extLst>
              <a:ext uri="{FF2B5EF4-FFF2-40B4-BE49-F238E27FC236}">
                <a16:creationId xmlns:a16="http://schemas.microsoft.com/office/drawing/2014/main" id="{7974F178-EFFD-A456-8DB1-91C98DCC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23" y="2001204"/>
            <a:ext cx="4857233" cy="26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D62231-2A3C-63FC-518F-C4FC90F30A19}"/>
              </a:ext>
            </a:extLst>
          </p:cNvPr>
          <p:cNvSpPr txBox="1"/>
          <p:nvPr/>
        </p:nvSpPr>
        <p:spPr>
          <a:xfrm>
            <a:off x="2443910" y="5253169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교통사고 현황</a:t>
            </a: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09502C6A-5308-73EC-284F-2097B682A4B3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9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0270" y="272716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선정 배경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790222" y="1235989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9B5B6FD3-180B-0CC4-5F21-0567C18F060D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A6842-FBE1-BC00-67C9-A4319265ADB8}"/>
              </a:ext>
            </a:extLst>
          </p:cNvPr>
          <p:cNvSpPr txBox="1"/>
          <p:nvPr/>
        </p:nvSpPr>
        <p:spPr>
          <a:xfrm>
            <a:off x="6790222" y="2227669"/>
            <a:ext cx="55564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졸음운전 사고의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82.5%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혼자 운전시 발생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주의를 환기시켜 줄 수 있는 사람과 대화할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사람이 없다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졸음 운전은 장시간 운전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C02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농도 증가 등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각성상태저하 즉 집중력 저하에서 발생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대화는 뇌의 활성화를 해주고 활성화는 집중력을     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향상시켜준다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[1].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FC58C8-26A4-A99F-789E-25E61E101270}"/>
              </a:ext>
            </a:extLst>
          </p:cNvPr>
          <p:cNvSpPr/>
          <p:nvPr/>
        </p:nvSpPr>
        <p:spPr>
          <a:xfrm>
            <a:off x="558582" y="1198536"/>
            <a:ext cx="5898523" cy="46435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284E60-989F-3C6D-9B2D-35536A68FED0}"/>
              </a:ext>
            </a:extLst>
          </p:cNvPr>
          <p:cNvSpPr/>
          <p:nvPr/>
        </p:nvSpPr>
        <p:spPr>
          <a:xfrm>
            <a:off x="891699" y="1517283"/>
            <a:ext cx="5161815" cy="36244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889FC-A989-A3A5-CD28-578788AF7D9C}"/>
              </a:ext>
            </a:extLst>
          </p:cNvPr>
          <p:cNvSpPr txBox="1"/>
          <p:nvPr/>
        </p:nvSpPr>
        <p:spPr>
          <a:xfrm>
            <a:off x="2277443" y="3094741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02A39-D972-524E-1F46-E10559FCC619}"/>
              </a:ext>
            </a:extLst>
          </p:cNvPr>
          <p:cNvSpPr txBox="1"/>
          <p:nvPr/>
        </p:nvSpPr>
        <p:spPr>
          <a:xfrm>
            <a:off x="2552573" y="5257432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교통사고 현황</a:t>
            </a:r>
          </a:p>
        </p:txBody>
      </p:sp>
      <p:pic>
        <p:nvPicPr>
          <p:cNvPr id="15" name="내용 개체 틀 8">
            <a:extLst>
              <a:ext uri="{FF2B5EF4-FFF2-40B4-BE49-F238E27FC236}">
                <a16:creationId xmlns:a16="http://schemas.microsoft.com/office/drawing/2014/main" id="{31E8E1DB-21F4-EE39-25AA-2F7FAAD9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" y="1696762"/>
            <a:ext cx="4470430" cy="32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8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7078711" y="1042157"/>
            <a:ext cx="3958120" cy="489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845658" y="1207748"/>
            <a:ext cx="4885274" cy="46363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7500674" y="1313542"/>
            <a:ext cx="3114194" cy="39290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1176103" y="1555182"/>
            <a:ext cx="4327787" cy="3314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8151569" y="3015868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4132156" y="3012266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7158765" y="5344705"/>
            <a:ext cx="387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Chat</a:t>
            </a:r>
            <a:r>
              <a:rPr lang="ko-KR" altLang="en-US" sz="2000" dirty="0"/>
              <a:t> </a:t>
            </a:r>
            <a:r>
              <a:rPr lang="en-US" altLang="ko-KR" sz="2000" dirty="0"/>
              <a:t>GPT</a:t>
            </a:r>
            <a:r>
              <a:rPr lang="ko-KR" altLang="en-US" sz="2000" dirty="0"/>
              <a:t>를 활용한 운전자와 소통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1671988" y="5214187"/>
            <a:ext cx="3179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영상처리를 통한 졸음 감지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820FE-D99E-9C4D-D0F2-DB1A34EC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52" y="1846119"/>
            <a:ext cx="3776242" cy="2732403"/>
          </a:xfrm>
          <a:prstGeom prst="rect">
            <a:avLst/>
          </a:prstGeom>
        </p:spPr>
      </p:pic>
      <p:pic>
        <p:nvPicPr>
          <p:cNvPr id="8" name="그림 7" descr="텍스트, 포스터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692FF953-7E94-9771-2AC9-37529E8B1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988" y="1581243"/>
            <a:ext cx="2345565" cy="3393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F45AFD-DF8B-7743-3DA6-8AC7C0854CF8}"/>
              </a:ext>
            </a:extLst>
          </p:cNvPr>
          <p:cNvSpPr txBox="1"/>
          <p:nvPr/>
        </p:nvSpPr>
        <p:spPr>
          <a:xfrm>
            <a:off x="1130270" y="272716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선정 배경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912772-BDB9-E3D4-46F4-17678B936C83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FEBBF-E9C8-29ED-36F8-EF85DACA608D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2" name="Picture 18" descr="https://cdn.discordapp.com/attachments/1110901051680374839/1168880896938606652/image.png?ex=6553602a&amp;is=6540eb2a&amp;hm=db3866f1599762597453b7c62b67719d67fc327da7669778314381ff9ac5fff6&amp;">
            <a:extLst>
              <a:ext uri="{FF2B5EF4-FFF2-40B4-BE49-F238E27FC236}">
                <a16:creationId xmlns:a16="http://schemas.microsoft.com/office/drawing/2014/main" id="{11FD44A9-F849-EA05-A950-B9C533905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" y="2311699"/>
            <a:ext cx="3913101" cy="261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로지텍 StreamCam - Full HD 1080p 스트리밍 웹캠">
            <a:extLst>
              <a:ext uri="{FF2B5EF4-FFF2-40B4-BE49-F238E27FC236}">
                <a16:creationId xmlns:a16="http://schemas.microsoft.com/office/drawing/2014/main" id="{F9F98ECD-67D3-F7DB-8BC5-3A939298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73" y="1033594"/>
            <a:ext cx="2220903" cy="16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https://www.ymca.int/wp-content/uploads/2023/08/chatGPT-768x479.jpg">
            <a:extLst>
              <a:ext uri="{FF2B5EF4-FFF2-40B4-BE49-F238E27FC236}">
                <a16:creationId xmlns:a16="http://schemas.microsoft.com/office/drawing/2014/main" id="{14D0A07C-23BB-9A55-500B-A48AC6F7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425" y="4762430"/>
            <a:ext cx="2105633" cy="13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4" descr="https://cdn.discordapp.com/attachments/1110901051680374839/1168886948367188049/image.png?ex=655365cd&amp;is=6540f0cd&amp;hm=dc1bd920aa18ff206c63750e570b9ab77dfbb081d5f02e9be0fb2f1e5e3a82e6&amp;">
            <a:extLst>
              <a:ext uri="{FF2B5EF4-FFF2-40B4-BE49-F238E27FC236}">
                <a16:creationId xmlns:a16="http://schemas.microsoft.com/office/drawing/2014/main" id="{6DD0AA0E-A0DB-0B27-FAFC-FBBE45BC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496" y="4200402"/>
            <a:ext cx="935584" cy="95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6" descr="https://cdn.discordapp.com/attachments/1110901051680374839/1168887347560054935/image.png?ex=6553662c&amp;is=6540f12c&amp;hm=b91df321aadfdb446619e324357027d150fd1e4c74a94fec62271a81e19509e1&amp;">
            <a:extLst>
              <a:ext uri="{FF2B5EF4-FFF2-40B4-BE49-F238E27FC236}">
                <a16:creationId xmlns:a16="http://schemas.microsoft.com/office/drawing/2014/main" id="{2BF2E55F-E154-1D11-7692-BEBCF7BFF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859" y="5156399"/>
            <a:ext cx="872648" cy="106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아래쪽 화살표 8">
            <a:extLst>
              <a:ext uri="{FF2B5EF4-FFF2-40B4-BE49-F238E27FC236}">
                <a16:creationId xmlns:a16="http://schemas.microsoft.com/office/drawing/2014/main" id="{8046B384-F295-AC7A-93F9-DAACCAFB1BFC}"/>
              </a:ext>
            </a:extLst>
          </p:cNvPr>
          <p:cNvSpPr/>
          <p:nvPr/>
        </p:nvSpPr>
        <p:spPr>
          <a:xfrm rot="4642133">
            <a:off x="6534184" y="784138"/>
            <a:ext cx="201954" cy="2747773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32" name="아래쪽 화살표 8">
            <a:extLst>
              <a:ext uri="{FF2B5EF4-FFF2-40B4-BE49-F238E27FC236}">
                <a16:creationId xmlns:a16="http://schemas.microsoft.com/office/drawing/2014/main" id="{C45F6CE5-8C20-8739-2341-80D017D025BA}"/>
              </a:ext>
            </a:extLst>
          </p:cNvPr>
          <p:cNvSpPr/>
          <p:nvPr/>
        </p:nvSpPr>
        <p:spPr>
          <a:xfrm rot="5400000">
            <a:off x="7227759" y="1415001"/>
            <a:ext cx="161077" cy="391310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34" name="아래쪽 화살표 8">
            <a:extLst>
              <a:ext uri="{FF2B5EF4-FFF2-40B4-BE49-F238E27FC236}">
                <a16:creationId xmlns:a16="http://schemas.microsoft.com/office/drawing/2014/main" id="{1D61CDFB-18D7-CCA0-6203-773D05EB1B4E}"/>
              </a:ext>
            </a:extLst>
          </p:cNvPr>
          <p:cNvSpPr/>
          <p:nvPr/>
        </p:nvSpPr>
        <p:spPr>
          <a:xfrm rot="6182515">
            <a:off x="5734209" y="3877311"/>
            <a:ext cx="201297" cy="1580281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D81DB2-16D4-9FE8-4FC6-D54A67EAFA50}"/>
              </a:ext>
            </a:extLst>
          </p:cNvPr>
          <p:cNvSpPr txBox="1"/>
          <p:nvPr/>
        </p:nvSpPr>
        <p:spPr>
          <a:xfrm rot="20880587">
            <a:off x="5977497" y="1661297"/>
            <a:ext cx="133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졸음 인식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483053-929E-197D-4105-A0FEC4DC14AC}"/>
              </a:ext>
            </a:extLst>
          </p:cNvPr>
          <p:cNvSpPr txBox="1"/>
          <p:nvPr/>
        </p:nvSpPr>
        <p:spPr>
          <a:xfrm>
            <a:off x="5961728" y="2886538"/>
            <a:ext cx="265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경고음</a:t>
            </a:r>
            <a:r>
              <a:rPr lang="en-US" altLang="ko-KR" dirty="0"/>
              <a:t>/ </a:t>
            </a:r>
            <a:r>
              <a:rPr lang="ko-KR" altLang="en-US" dirty="0"/>
              <a:t>사전 안내 음성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DA5F7F-5779-5F2D-90F4-61A3BF72A493}"/>
              </a:ext>
            </a:extLst>
          </p:cNvPr>
          <p:cNvSpPr txBox="1"/>
          <p:nvPr/>
        </p:nvSpPr>
        <p:spPr>
          <a:xfrm>
            <a:off x="1130270" y="272716"/>
            <a:ext cx="34291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시스템 구성도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8A8739-0BAA-3DF3-986D-54C50E003C25}"/>
              </a:ext>
            </a:extLst>
          </p:cNvPr>
          <p:cNvSpPr/>
          <p:nvPr/>
        </p:nvSpPr>
        <p:spPr>
          <a:xfrm>
            <a:off x="644852" y="1107204"/>
            <a:ext cx="10843103" cy="53837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8">
            <a:extLst>
              <a:ext uri="{FF2B5EF4-FFF2-40B4-BE49-F238E27FC236}">
                <a16:creationId xmlns:a16="http://schemas.microsoft.com/office/drawing/2014/main" id="{24C68D45-C8AC-C3AD-2CC5-BB48BC586420}"/>
              </a:ext>
            </a:extLst>
          </p:cNvPr>
          <p:cNvSpPr/>
          <p:nvPr/>
        </p:nvSpPr>
        <p:spPr>
          <a:xfrm rot="16959537">
            <a:off x="5713099" y="4136924"/>
            <a:ext cx="201297" cy="1580281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7" name="아래쪽 화살표 8">
            <a:extLst>
              <a:ext uri="{FF2B5EF4-FFF2-40B4-BE49-F238E27FC236}">
                <a16:creationId xmlns:a16="http://schemas.microsoft.com/office/drawing/2014/main" id="{4689946B-CBA4-58C3-6AC3-6B2123FC847D}"/>
              </a:ext>
            </a:extLst>
          </p:cNvPr>
          <p:cNvSpPr/>
          <p:nvPr/>
        </p:nvSpPr>
        <p:spPr>
          <a:xfrm rot="16889911">
            <a:off x="8323603" y="4611331"/>
            <a:ext cx="201297" cy="1580281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8" name="아래쪽 화살표 8">
            <a:extLst>
              <a:ext uri="{FF2B5EF4-FFF2-40B4-BE49-F238E27FC236}">
                <a16:creationId xmlns:a16="http://schemas.microsoft.com/office/drawing/2014/main" id="{B63407B7-48ED-0399-8D9E-A5A9051BEC1F}"/>
              </a:ext>
            </a:extLst>
          </p:cNvPr>
          <p:cNvSpPr/>
          <p:nvPr/>
        </p:nvSpPr>
        <p:spPr>
          <a:xfrm rot="6116169">
            <a:off x="8323131" y="4355194"/>
            <a:ext cx="201297" cy="1580281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A59D-88D4-B97A-739E-83E41C07E5DB}"/>
              </a:ext>
            </a:extLst>
          </p:cNvPr>
          <p:cNvSpPr txBox="1"/>
          <p:nvPr/>
        </p:nvSpPr>
        <p:spPr>
          <a:xfrm rot="842936">
            <a:off x="4674985" y="4294915"/>
            <a:ext cx="3396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3.ChatGPT </a:t>
            </a:r>
            <a:r>
              <a:rPr lang="ko-KR" altLang="en-US" sz="1400" dirty="0"/>
              <a:t>사전 안내 </a:t>
            </a:r>
            <a:r>
              <a:rPr lang="en-US" altLang="ko-KR" sz="1400" dirty="0"/>
              <a:t>/ </a:t>
            </a:r>
            <a:r>
              <a:rPr lang="ko-KR" altLang="en-US" sz="1400" dirty="0"/>
              <a:t>질문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307966-37D5-0765-079D-9CF215349CD4}"/>
              </a:ext>
            </a:extLst>
          </p:cNvPr>
          <p:cNvSpPr txBox="1"/>
          <p:nvPr/>
        </p:nvSpPr>
        <p:spPr>
          <a:xfrm rot="760993">
            <a:off x="4800637" y="5087150"/>
            <a:ext cx="160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운전자 응답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8AA60-7EA9-2FEF-0060-D65CB4517DFE}"/>
              </a:ext>
            </a:extLst>
          </p:cNvPr>
          <p:cNvSpPr txBox="1"/>
          <p:nvPr/>
        </p:nvSpPr>
        <p:spPr>
          <a:xfrm rot="791544">
            <a:off x="7717834" y="4653823"/>
            <a:ext cx="16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음성으로 변환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F8D9D-5F2F-5533-C006-9C2163D110DA}"/>
              </a:ext>
            </a:extLst>
          </p:cNvPr>
          <p:cNvSpPr txBox="1"/>
          <p:nvPr/>
        </p:nvSpPr>
        <p:spPr>
          <a:xfrm rot="706045">
            <a:off x="7522303" y="5546553"/>
            <a:ext cx="162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텍스트로 변환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5FF1921-B8A2-9E4D-F9B4-86D4D6528F3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0BF6D0D-9E8B-06D0-70B2-627FA9FB3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2492" y="2701294"/>
            <a:ext cx="1400175" cy="1419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FC13A-178D-847C-5937-38A99E746D08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07F2F7-E73B-8083-29A1-D63D54E84266}"/>
              </a:ext>
            </a:extLst>
          </p:cNvPr>
          <p:cNvSpPr txBox="1"/>
          <p:nvPr/>
        </p:nvSpPr>
        <p:spPr>
          <a:xfrm>
            <a:off x="1130270" y="272716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개발 환경</a:t>
            </a:r>
          </a:p>
        </p:txBody>
      </p:sp>
      <p:pic>
        <p:nvPicPr>
          <p:cNvPr id="2" name="Picture 2" descr="Pc 컴퓨터 데스크탑 - Pixabay의 무료 이미지 - Pixabay">
            <a:extLst>
              <a:ext uri="{FF2B5EF4-FFF2-40B4-BE49-F238E27FC236}">
                <a16:creationId xmlns:a16="http://schemas.microsoft.com/office/drawing/2014/main" id="{60E3A42D-016B-0866-E5ED-257D8DDFC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31" y="2046331"/>
            <a:ext cx="2744788" cy="15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E9D8F-8A33-269A-48C3-C26DB31C862C}"/>
              </a:ext>
            </a:extLst>
          </p:cNvPr>
          <p:cNvSpPr txBox="1"/>
          <p:nvPr/>
        </p:nvSpPr>
        <p:spPr>
          <a:xfrm>
            <a:off x="268951" y="3998855"/>
            <a:ext cx="4648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CPU:12th Gen Intel(R) Core(TM) i5-12400  RAM:32.0GB</a:t>
            </a:r>
          </a:p>
          <a:p>
            <a:r>
              <a:rPr lang="en-US" altLang="ko-KR" dirty="0"/>
              <a:t>OS:Window 11</a:t>
            </a:r>
          </a:p>
          <a:p>
            <a:r>
              <a:rPr lang="ko-KR" altLang="en-US" dirty="0"/>
              <a:t>시스템 종류</a:t>
            </a:r>
            <a:r>
              <a:rPr lang="en-US" altLang="ko-KR" dirty="0"/>
              <a:t>: 64bit</a:t>
            </a:r>
          </a:p>
          <a:p>
            <a:r>
              <a:rPr lang="en-US" altLang="ko-KR" dirty="0"/>
              <a:t>GPU:NVIDIA GeFOrce RTX 3060</a:t>
            </a:r>
            <a:endParaRPr lang="ko-KR" altLang="en-US" dirty="0"/>
          </a:p>
        </p:txBody>
      </p:sp>
      <p:pic>
        <p:nvPicPr>
          <p:cNvPr id="7" name="Picture 14" descr="Raspberry Pi 4는 8GB RAM 버전으로 출시됩니다!">
            <a:extLst>
              <a:ext uri="{FF2B5EF4-FFF2-40B4-BE49-F238E27FC236}">
                <a16:creationId xmlns:a16="http://schemas.microsoft.com/office/drawing/2014/main" id="{32FBF9F3-E9AE-8BE3-3E5A-CC7679C8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641" y="2042857"/>
            <a:ext cx="2499128" cy="16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49315-3A38-E36D-280E-23FA500B231D}"/>
              </a:ext>
            </a:extLst>
          </p:cNvPr>
          <p:cNvSpPr txBox="1"/>
          <p:nvPr/>
        </p:nvSpPr>
        <p:spPr>
          <a:xfrm>
            <a:off x="8488983" y="3979184"/>
            <a:ext cx="3434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CPU:APM Cortex-A72 1.5GHz</a:t>
            </a:r>
          </a:p>
          <a:p>
            <a:r>
              <a:rPr lang="en-US" altLang="ko-KR" dirty="0"/>
              <a:t>RAM:8GB</a:t>
            </a:r>
          </a:p>
          <a:p>
            <a:r>
              <a:rPr lang="en-US" altLang="ko-KR" dirty="0" err="1"/>
              <a:t>OS:Raspberry</a:t>
            </a:r>
            <a:r>
              <a:rPr lang="en-US" altLang="ko-KR" dirty="0"/>
              <a:t> Pi OS Legacy</a:t>
            </a:r>
          </a:p>
          <a:p>
            <a:r>
              <a:rPr lang="ko-KR" altLang="en-US" dirty="0"/>
              <a:t>시스템 종류</a:t>
            </a:r>
            <a:r>
              <a:rPr lang="en-US" altLang="ko-KR" dirty="0"/>
              <a:t>: 64bit</a:t>
            </a:r>
          </a:p>
          <a:p>
            <a:r>
              <a:rPr lang="en-US" altLang="ko-KR" dirty="0"/>
              <a:t>SD:32GB</a:t>
            </a:r>
          </a:p>
          <a:p>
            <a:r>
              <a:rPr lang="en-US" altLang="ko-KR" dirty="0"/>
              <a:t>GPU:ARM Cortex-A72 1.5GHz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57BD2-CB4C-1D2B-D66A-D7C30427675A}"/>
              </a:ext>
            </a:extLst>
          </p:cNvPr>
          <p:cNvSpPr txBox="1"/>
          <p:nvPr/>
        </p:nvSpPr>
        <p:spPr>
          <a:xfrm>
            <a:off x="1482930" y="1314585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accent1"/>
                </a:solidFill>
              </a:rPr>
              <a:t>402</a:t>
            </a:r>
            <a:r>
              <a:rPr lang="ko-KR" altLang="en-US" sz="3600" b="1" spc="-300" dirty="0">
                <a:solidFill>
                  <a:schemeClr val="accent1"/>
                </a:solidFill>
              </a:rPr>
              <a:t>호 </a:t>
            </a:r>
            <a:r>
              <a:rPr lang="en-US" altLang="ko-KR" sz="3600" b="1" spc="-300" dirty="0">
                <a:solidFill>
                  <a:schemeClr val="accent1"/>
                </a:solidFill>
              </a:rPr>
              <a:t>PC</a:t>
            </a:r>
            <a:endParaRPr lang="ko-KR" altLang="en-US" sz="3600" b="1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E6C0C-C59A-00C1-74C1-DE5C8EFB42A3}"/>
              </a:ext>
            </a:extLst>
          </p:cNvPr>
          <p:cNvSpPr txBox="1"/>
          <p:nvPr/>
        </p:nvSpPr>
        <p:spPr>
          <a:xfrm>
            <a:off x="8643710" y="1178282"/>
            <a:ext cx="2680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accent1"/>
                </a:solidFill>
              </a:rPr>
              <a:t>Raspberry Pi 4 B</a:t>
            </a:r>
          </a:p>
          <a:p>
            <a:endParaRPr lang="ko-KR" altLang="en-US" sz="3600" b="1" spc="-300" dirty="0">
              <a:solidFill>
                <a:schemeClr val="accent1"/>
              </a:solidFill>
            </a:endParaRP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EEAA754E-5F4B-B2A4-1335-35D5806F360E}"/>
              </a:ext>
            </a:extLst>
          </p:cNvPr>
          <p:cNvSpPr txBox="1">
            <a:spLocks/>
          </p:cNvSpPr>
          <p:nvPr/>
        </p:nvSpPr>
        <p:spPr>
          <a:xfrm>
            <a:off x="10619386" y="6100696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83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5517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시스템 구현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– 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졸음 감지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1163052" y="1262168"/>
            <a:ext cx="4996777" cy="2737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13424-B6C4-02D4-9570-7B23E849E020}"/>
              </a:ext>
            </a:extLst>
          </p:cNvPr>
          <p:cNvSpPr txBox="1"/>
          <p:nvPr/>
        </p:nvSpPr>
        <p:spPr>
          <a:xfrm>
            <a:off x="1336368" y="1632076"/>
            <a:ext cx="47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OpenCV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Dlib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사용해 눈으로 판단되는 좌표 값을 얻는다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ABAB0-9C0F-597D-E967-2EF853431100}"/>
              </a:ext>
            </a:extLst>
          </p:cNvPr>
          <p:cNvSpPr txBox="1"/>
          <p:nvPr/>
        </p:nvSpPr>
        <p:spPr>
          <a:xfrm>
            <a:off x="1336369" y="2941488"/>
            <a:ext cx="48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사전 훈련된 모델 파일을 통해 얼굴의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68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landmark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감지하고 모델에 적용한다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9B5B6FD3-180B-0CC4-5F21-0567C18F060D}"/>
              </a:ext>
            </a:extLst>
          </p:cNvPr>
          <p:cNvSpPr txBox="1">
            <a:spLocks/>
          </p:cNvSpPr>
          <p:nvPr/>
        </p:nvSpPr>
        <p:spPr>
          <a:xfrm>
            <a:off x="10619386" y="6091552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8/15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B090A-FEA3-1A0A-C2F8-4EF25691C25E}"/>
              </a:ext>
            </a:extLst>
          </p:cNvPr>
          <p:cNvSpPr txBox="1"/>
          <p:nvPr/>
        </p:nvSpPr>
        <p:spPr>
          <a:xfrm>
            <a:off x="7910616" y="3780724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367FB6-A30C-95A4-65D5-68FD3242AC2B}"/>
              </a:ext>
            </a:extLst>
          </p:cNvPr>
          <p:cNvSpPr txBox="1"/>
          <p:nvPr/>
        </p:nvSpPr>
        <p:spPr>
          <a:xfrm>
            <a:off x="8040372" y="3877587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83CD4C-EA80-3FC1-A755-EA4873C9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099" y="1042157"/>
            <a:ext cx="2421681" cy="9910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A08D93-3F82-E757-3C7A-6A4C6F207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169" y="2584564"/>
            <a:ext cx="4000500" cy="31813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F39D1F-5B31-2CF8-34C6-19B561112AA3}"/>
              </a:ext>
            </a:extLst>
          </p:cNvPr>
          <p:cNvSpPr txBox="1"/>
          <p:nvPr/>
        </p:nvSpPr>
        <p:spPr>
          <a:xfrm>
            <a:off x="2905358" y="5450448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26447-C47B-B353-F675-B5E7E8AB69F3}"/>
              </a:ext>
            </a:extLst>
          </p:cNvPr>
          <p:cNvSpPr txBox="1"/>
          <p:nvPr/>
        </p:nvSpPr>
        <p:spPr>
          <a:xfrm>
            <a:off x="3035114" y="5547311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981B5E-AC25-17F2-0BCB-6D176E0C9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513" y="4176505"/>
            <a:ext cx="2589686" cy="23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4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40129E2-2B9F-43DB-1851-64E54C9F655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2CB4FF-FFFF-A590-23B2-A2A168CCACCE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06276-AD29-F78F-3AB7-3E2ABD794D27}"/>
              </a:ext>
            </a:extLst>
          </p:cNvPr>
          <p:cNvSpPr txBox="1"/>
          <p:nvPr/>
        </p:nvSpPr>
        <p:spPr>
          <a:xfrm>
            <a:off x="1163052" y="272716"/>
            <a:ext cx="5607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시스템 구현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– 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졸음 감지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5BBB3B-45E0-1B20-9025-72D4857D4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21" y="1938527"/>
            <a:ext cx="3931509" cy="3300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A9A30B-0DDD-454C-2526-88D58DB1E783}"/>
              </a:ext>
            </a:extLst>
          </p:cNvPr>
          <p:cNvSpPr txBox="1"/>
          <p:nvPr/>
        </p:nvSpPr>
        <p:spPr>
          <a:xfrm>
            <a:off x="5534298" y="2850355"/>
            <a:ext cx="5859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2400" dirty="0"/>
              <a:t>- Torch</a:t>
            </a:r>
            <a:r>
              <a:rPr lang="ko-KR" altLang="en-US" sz="2400" dirty="0"/>
              <a:t>를 통해 학습을 시켜 눈뜸</a:t>
            </a:r>
            <a:r>
              <a:rPr lang="en-US" altLang="ko-KR" sz="2400" dirty="0"/>
              <a:t>/</a:t>
            </a:r>
            <a:r>
              <a:rPr lang="ko-KR" altLang="en-US" sz="2400" dirty="0"/>
              <a:t>감음 판별</a:t>
            </a:r>
            <a:endParaRPr lang="en-US" altLang="ko-KR" sz="2400" dirty="0"/>
          </a:p>
          <a:p>
            <a:r>
              <a:rPr lang="en-US" altLang="ko-KR" dirty="0"/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955B6-518D-2D28-C5BF-BCECC392CA4F}"/>
              </a:ext>
            </a:extLst>
          </p:cNvPr>
          <p:cNvSpPr txBox="1"/>
          <p:nvPr/>
        </p:nvSpPr>
        <p:spPr>
          <a:xfrm>
            <a:off x="6096000" y="3962688"/>
            <a:ext cx="486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  <a:r>
              <a:rPr lang="ko-KR" altLang="en-US" dirty="0"/>
              <a:t>눈 작은 사람은 눈떠도 </a:t>
            </a:r>
            <a:r>
              <a:rPr lang="en-US" altLang="ko-KR" dirty="0"/>
              <a:t>0 </a:t>
            </a:r>
            <a:r>
              <a:rPr lang="ko-KR" altLang="en-US" dirty="0"/>
              <a:t>눈감은 걸로 판별</a:t>
            </a:r>
            <a:endParaRPr lang="en-US" altLang="ko-KR" dirty="0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875E968C-DCE3-D3E9-E5CF-D51C03DBD929}"/>
              </a:ext>
            </a:extLst>
          </p:cNvPr>
          <p:cNvSpPr txBox="1">
            <a:spLocks/>
          </p:cNvSpPr>
          <p:nvPr/>
        </p:nvSpPr>
        <p:spPr>
          <a:xfrm>
            <a:off x="10619386" y="6100696"/>
            <a:ext cx="99183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9/15 </a:t>
            </a:r>
            <a:endParaRPr lang="en-US" sz="16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750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829</Words>
  <Application>Microsoft Office PowerPoint</Application>
  <PresentationFormat>와이드스크린</PresentationFormat>
  <Paragraphs>192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Pretendard</vt:lpstr>
      <vt:lpstr>Pretendard Black</vt:lpstr>
      <vt:lpstr>Pretendard Black (제목)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404_87</cp:lastModifiedBy>
  <cp:revision>50</cp:revision>
  <dcterms:created xsi:type="dcterms:W3CDTF">2022-08-03T01:14:38Z</dcterms:created>
  <dcterms:modified xsi:type="dcterms:W3CDTF">2023-12-06T05:44:35Z</dcterms:modified>
</cp:coreProperties>
</file>